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72" r:id="rId2"/>
  </p:sldMasterIdLst>
  <p:notesMasterIdLst>
    <p:notesMasterId r:id="rId17"/>
  </p:notesMasterIdLst>
  <p:sldIdLst>
    <p:sldId id="256" r:id="rId3"/>
    <p:sldId id="678" r:id="rId4"/>
    <p:sldId id="679" r:id="rId5"/>
    <p:sldId id="674" r:id="rId6"/>
    <p:sldId id="681" r:id="rId7"/>
    <p:sldId id="683" r:id="rId8"/>
    <p:sldId id="684" r:id="rId9"/>
    <p:sldId id="686" r:id="rId10"/>
    <p:sldId id="687" r:id="rId11"/>
    <p:sldId id="688" r:id="rId12"/>
    <p:sldId id="690" r:id="rId13"/>
    <p:sldId id="691" r:id="rId14"/>
    <p:sldId id="692" r:id="rId15"/>
    <p:sldId id="671" r:id="rId16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5A2283D-CC59-4B6A-9B5D-66B821826FCA}">
          <p14:sldIdLst>
            <p14:sldId id="256"/>
            <p14:sldId id="678"/>
            <p14:sldId id="679"/>
            <p14:sldId id="674"/>
            <p14:sldId id="681"/>
            <p14:sldId id="683"/>
            <p14:sldId id="684"/>
            <p14:sldId id="686"/>
            <p14:sldId id="687"/>
            <p14:sldId id="688"/>
            <p14:sldId id="690"/>
            <p14:sldId id="691"/>
            <p14:sldId id="692"/>
            <p14:sldId id="671"/>
          </p14:sldIdLst>
        </p14:section>
        <p14:section name="Anhang" id="{34E9EC2E-01A4-42C4-A617-1D6957C6DDD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BD9"/>
    <a:srgbClr val="C00000"/>
    <a:srgbClr val="22228B"/>
    <a:srgbClr val="FF3300"/>
    <a:srgbClr val="CC00CC"/>
    <a:srgbClr val="00CC98"/>
    <a:srgbClr val="B3AA69"/>
    <a:srgbClr val="FF8F50"/>
    <a:srgbClr val="A6332A"/>
    <a:srgbClr val="BFB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9" autoAdjust="0"/>
    <p:restoredTop sz="90263" autoAdjust="0"/>
  </p:normalViewPr>
  <p:slideViewPr>
    <p:cSldViewPr>
      <p:cViewPr varScale="1">
        <p:scale>
          <a:sx n="141" d="100"/>
          <a:sy n="141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EFEDAD-9416-4B9A-85D5-18F2374F4514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Zielzeit 20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799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der Ankerherstellung sieht man nichts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259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Beschränkungen können </a:t>
            </a:r>
            <a:r>
              <a:rPr lang="de-DE" dirty="0" err="1"/>
              <a:t>aprioi</a:t>
            </a:r>
            <a:r>
              <a:rPr lang="de-DE" dirty="0"/>
              <a:t> oder </a:t>
            </a:r>
            <a:r>
              <a:rPr lang="de-DE" dirty="0" err="1"/>
              <a:t>aposterio</a:t>
            </a:r>
            <a:r>
              <a:rPr lang="de-DE" dirty="0"/>
              <a:t> sein. Z.B. Bemessung nach der Anpassung der Ankerlänge erneut durchführen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188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14400" y="2133600"/>
            <a:ext cx="10363200" cy="914400"/>
          </a:xfrm>
        </p:spPr>
        <p:txBody>
          <a:bodyPr/>
          <a:lstStyle>
            <a:lvl1pPr>
              <a:defRPr>
                <a:solidFill>
                  <a:srgbClr val="A5003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10363200" cy="2667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/>
              <a:t>Stand: 12.08.2019	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A50034"/>
                </a:solidFill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50034"/>
                </a:solidFill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4D5117-A571-47A4-B8EE-6B9172C3C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711950"/>
            <a:ext cx="1838536" cy="1320988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7377F42-8D51-482A-A0F5-998BD420B51F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3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946EA7-FBA9-49F1-8898-4783D8FD441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91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334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3340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0F931-3ACE-4688-BB78-7B86349C5A6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58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14400" y="2133600"/>
            <a:ext cx="10363200" cy="914400"/>
          </a:xfrm>
        </p:spPr>
        <p:txBody>
          <a:bodyPr/>
          <a:lstStyle>
            <a:lvl1pPr>
              <a:defRPr>
                <a:solidFill>
                  <a:srgbClr val="A5003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10363200" cy="2667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/>
              <a:t>Stand: 12.08.2019	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A50034"/>
                </a:solidFill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34"/>
                </a:solidFill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4D5117-A571-47A4-B8EE-6B9172C3C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711950"/>
            <a:ext cx="1838536" cy="1320988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7377F42-8D51-482A-A0F5-998BD420B51F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2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AFE7DF4-671E-4EEB-8927-88895602E1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925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A388DE-613B-49E8-95D2-A60FD59F3EFC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40728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A0F907-BFE7-465A-8304-0F3F1FC92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6356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1FE3699-ADA6-4409-B141-FFF53CEE897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0197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FE5D95B-02DD-4012-A4AF-2D15FEA4AF9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6280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53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458175E-1D53-4E9E-86CA-51DD6451A93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284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368" y="342900"/>
            <a:ext cx="103632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FE7DF4-671E-4EEB-8927-88895602E1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1055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FD8B6B7-1BB5-43E1-877A-EEA796A3D1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88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2946EA7-FBA9-49F1-8898-4783D8FD441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2723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334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3340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2C0F931-3ACE-4688-BB78-7B86349C5A6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6970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388DE-613B-49E8-95D2-A60FD59F3EFC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7733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A0F907-BFE7-465A-8304-0F3F1FC92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902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FE3699-ADA6-4409-B141-FFF53CEE897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928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5D95B-02DD-4012-A4AF-2D15FEA4AF9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115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B1A5C8-D19E-437D-B334-2BE889A3DE0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274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175E-1D53-4E9E-86CA-51DD6451A93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4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D8B6B7-1BB5-43E1-877A-EEA796A3D1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173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25333" y="6324600"/>
            <a:ext cx="447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 smtClean="0">
                <a:solidFill>
                  <a:srgbClr val="A500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3167" y="6324600"/>
            <a:ext cx="29421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A500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0282B5-EB56-4F8E-82AB-1811AFC4440C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50034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9pPr>
    </p:titleStyle>
    <p:bodyStyle>
      <a:lvl1pPr marL="287338" indent="-287338" algn="l" rtl="0" eaLnBrk="1" fontAlgn="base" hangingPunct="1">
        <a:spcBef>
          <a:spcPct val="20000"/>
        </a:spcBef>
        <a:spcAft>
          <a:spcPct val="0"/>
        </a:spcAft>
        <a:buClr>
          <a:srgbClr val="C5004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63588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-"/>
        <a:defRPr sz="24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826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1788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9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50034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9pPr>
    </p:titleStyle>
    <p:bodyStyle>
      <a:lvl1pPr marL="287338" indent="-287338" algn="l" rtl="0" eaLnBrk="1" fontAlgn="base" hangingPunct="1">
        <a:spcBef>
          <a:spcPct val="20000"/>
        </a:spcBef>
        <a:spcAft>
          <a:spcPct val="0"/>
        </a:spcAft>
        <a:buClr>
          <a:srgbClr val="C5004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63588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-"/>
        <a:defRPr sz="24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826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1788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6706BF6-6CDD-4D93-A6D2-E42348039173}"/>
              </a:ext>
            </a:extLst>
          </p:cNvPr>
          <p:cNvSpPr txBox="1">
            <a:spLocks/>
          </p:cNvSpPr>
          <p:nvPr/>
        </p:nvSpPr>
        <p:spPr bwMode="auto">
          <a:xfrm>
            <a:off x="2839037" y="6395933"/>
            <a:ext cx="65139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 smtClean="0">
                <a:solidFill>
                  <a:srgbClr val="A500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/>
              <a:t>14. </a:t>
            </a:r>
            <a:r>
              <a:rPr lang="de-DE" dirty="0" err="1"/>
              <a:t>RuhrGeo</a:t>
            </a:r>
            <a:r>
              <a:rPr lang="de-DE" dirty="0"/>
              <a:t>-Tag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80928"/>
            <a:ext cx="10150152" cy="914400"/>
          </a:xfrm>
        </p:spPr>
        <p:txBody>
          <a:bodyPr/>
          <a:lstStyle/>
          <a:p>
            <a:pPr algn="ctr"/>
            <a:r>
              <a:rPr lang="de-DE" altLang="de-DE" sz="3600" dirty="0"/>
              <a:t>Prävention von </a:t>
            </a:r>
            <a:r>
              <a:rPr lang="de-DE" altLang="de-DE" sz="3600" dirty="0" err="1"/>
              <a:t>Verpressanker</a:t>
            </a:r>
            <a:r>
              <a:rPr lang="de-DE" altLang="de-DE" sz="3600" dirty="0"/>
              <a:t>-Kollisionen mithilfe räumlicher Informationsmodelle</a:t>
            </a:r>
            <a:endParaRPr lang="de-DE" altLang="de-DE" sz="2800" dirty="0"/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277706"/>
            <a:ext cx="10363200" cy="1656184"/>
          </a:xfrm>
        </p:spPr>
        <p:txBody>
          <a:bodyPr/>
          <a:lstStyle/>
          <a:p>
            <a:pPr algn="ctr"/>
            <a:r>
              <a:rPr lang="en-US" altLang="de-DE" sz="2000" dirty="0"/>
              <a:t>M.Eng. Johannes Beck</a:t>
            </a:r>
          </a:p>
          <a:p>
            <a:pPr algn="ctr"/>
            <a:r>
              <a:rPr lang="de-DE" altLang="de-DE" sz="2000" dirty="0"/>
              <a:t>Prof. Dr.-Ing. habil. Sascha Henke</a:t>
            </a:r>
          </a:p>
          <a:p>
            <a:endParaRPr lang="de-DE" b="0" dirty="0"/>
          </a:p>
          <a:p>
            <a:pPr algn="ctr"/>
            <a:r>
              <a:rPr lang="en-US" b="0" i="1" dirty="0"/>
              <a:t>Helmut-Schmidt-Universität / Universität der Bundeswehr Hamburg</a:t>
            </a:r>
            <a:endParaRPr lang="de-DE" altLang="de-DE" sz="2000" b="0" i="1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C24FC1D-C0F4-4360-88CE-A7522C894C8C}"/>
              </a:ext>
            </a:extLst>
          </p:cNvPr>
          <p:cNvSpPr txBox="1">
            <a:spLocks/>
          </p:cNvSpPr>
          <p:nvPr/>
        </p:nvSpPr>
        <p:spPr bwMode="auto">
          <a:xfrm>
            <a:off x="162508" y="6400800"/>
            <a:ext cx="15037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 smtClean="0">
                <a:solidFill>
                  <a:srgbClr val="A500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/>
              <a:t>27.03.2025, Essen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CE4389-7824-47E7-95FC-57FED2C5A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726099"/>
            <a:ext cx="1944216" cy="934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8C12-E142-A2D9-BA42-DFE27B78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6E4C60-1411-C160-9B86-7644A3B6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F49ECA-C2A2-6337-56D9-99094145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Mögliche Anpassungen</a:t>
            </a:r>
          </a:p>
        </p:txBody>
      </p:sp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8D2564EE-C35D-C5A2-D1D0-948707BD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2BDEA5B-3BBB-FB52-1F3A-1EDA929B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Auswahl möglicher Parameter: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Position an der Wand (u, v)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Neigungswinkel (Bezug horizontale Ebene)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Verschwenkung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Ankerlänge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Beschränkungen durch Bauverfahren, Wirtschaftlichkeit, Bemessung, …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Sortierung (oder Optimierungsziel) ist vorzugeben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BE6448C-1D6A-CF53-524F-944DA72F1A45}"/>
              </a:ext>
            </a:extLst>
          </p:cNvPr>
          <p:cNvCxnSpPr/>
          <p:nvPr/>
        </p:nvCxnSpPr>
        <p:spPr>
          <a:xfrm>
            <a:off x="4223792" y="2852936"/>
            <a:ext cx="288032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C397B4D-1CCF-BE18-D53F-D0550DB541D7}"/>
              </a:ext>
            </a:extLst>
          </p:cNvPr>
          <p:cNvCxnSpPr>
            <a:cxnSpLocks/>
          </p:cNvCxnSpPr>
          <p:nvPr/>
        </p:nvCxnSpPr>
        <p:spPr>
          <a:xfrm>
            <a:off x="1271464" y="3284984"/>
            <a:ext cx="5040560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6200E88-56FA-53CB-0E3C-446EC339F176}"/>
              </a:ext>
            </a:extLst>
          </p:cNvPr>
          <p:cNvCxnSpPr>
            <a:cxnSpLocks/>
          </p:cNvCxnSpPr>
          <p:nvPr/>
        </p:nvCxnSpPr>
        <p:spPr>
          <a:xfrm>
            <a:off x="7353970" y="2564904"/>
            <a:ext cx="254198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195A272-4E5D-B296-531D-752BEB965A0D}"/>
              </a:ext>
            </a:extLst>
          </p:cNvPr>
          <p:cNvSpPr txBox="1"/>
          <p:nvPr/>
        </p:nvSpPr>
        <p:spPr>
          <a:xfrm>
            <a:off x="7605524" y="2319763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 Beispiel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9BC084-5B7E-66AC-DDB6-5EDD1EDC252F}"/>
              </a:ext>
            </a:extLst>
          </p:cNvPr>
          <p:cNvSpPr txBox="1"/>
          <p:nvPr/>
        </p:nvSpPr>
        <p:spPr>
          <a:xfrm>
            <a:off x="983432" y="4943326"/>
            <a:ext cx="86332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Möglichst nur die vertikale Position im Bereich +-x cm ändern</a:t>
            </a:r>
          </a:p>
          <a:p>
            <a:pPr marL="457200" indent="-457200">
              <a:buFontTx/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Möglichst nur den Neigungswinke im Bereich +- x° ändern</a:t>
            </a:r>
          </a:p>
          <a:p>
            <a:pPr marL="457200" indent="-457200">
              <a:buFontTx/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Lösung suchen, bei der die Positionsänderung und die Neigungswinkeländerung möglichst gering sind</a:t>
            </a:r>
          </a:p>
          <a:p>
            <a:pPr marL="457200" indent="-457200">
              <a:buAutoNum type="arabicParenR"/>
            </a:pPr>
            <a:endParaRPr lang="de-DE" sz="2000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de-DE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6E7F-BFD3-EADA-9759-F9339E80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5901E-8614-FC4E-9D76-87625C23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59EB265-2C07-ABE0-EC53-68A378D6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Einfluss Reihenfolge der Ankeranpassung</a:t>
            </a:r>
          </a:p>
        </p:txBody>
      </p:sp>
      <p:pic>
        <p:nvPicPr>
          <p:cNvPr id="2" name="Grafik 1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30764F1A-638F-6753-E0A1-461B85C8A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2" y="1038250"/>
            <a:ext cx="5400000" cy="3257852"/>
          </a:xfrm>
          <a:prstGeom prst="rect">
            <a:avLst/>
          </a:prstGeom>
          <a:ln>
            <a:noFill/>
          </a:ln>
        </p:spPr>
      </p:pic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8EFAC23C-86B9-ACD2-A8F8-D5C79360F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089563"/>
            <a:ext cx="5400000" cy="3257852"/>
          </a:xfrm>
          <a:prstGeom prst="rect">
            <a:avLst/>
          </a:prstGeom>
        </p:spPr>
      </p:pic>
      <p:pic>
        <p:nvPicPr>
          <p:cNvPr id="8" name="Grafik 7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005737BB-6095-1F8E-3028-420B8D575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8" y="3496886"/>
            <a:ext cx="5400000" cy="3257852"/>
          </a:xfrm>
          <a:prstGeom prst="rect">
            <a:avLst/>
          </a:prstGeom>
        </p:spPr>
      </p:pic>
      <p:pic>
        <p:nvPicPr>
          <p:cNvPr id="10" name="Grafik 9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C9C004C5-5490-54AC-9EB1-837B90EC4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92" y="3496886"/>
            <a:ext cx="5400000" cy="32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985D-96C5-B531-5D0C-A8B06CA5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A159CC-ECBD-EF56-5A29-6EE2282E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CB20368-8D3C-6CDC-AD99-91C01088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Implementierungsdetails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247A4-C559-F218-6501-795B452D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Liegen Ankervermessungen vor, kann der Anker als </a:t>
            </a:r>
            <a:r>
              <a:rPr lang="de-D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Bestand </a:t>
            </a: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modelliert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Jedem Anker kann ein individueller Toleranzbereich zugewiesen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Jedem Anker können individuelle Zulässigkeitsbereiche für Anpassungen zugewiesen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Optionen, wenn keine Lösung gefunden wird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Zusätzliche Anpassungsoptionen zulassen (ggf. Schrittweitenanpassung)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Userinteraktion (manuelle Positionierung des Ankers)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Inkrementelle Reduktion der Herstellungstoleranz</a:t>
            </a:r>
          </a:p>
          <a:p>
            <a:pPr marL="477838" lvl="1" indent="0">
              <a:buNone/>
            </a:pPr>
            <a:endParaRPr lang="de-DE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99F43B45-08E2-92BB-AF5B-8887F3B0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3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A388-5669-CDC0-4A19-17DB0B5A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13DB6-06F1-4875-3ABD-0A71497D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502B54-4F6D-E881-C408-06862A38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Fazit und Ausblick</a:t>
            </a:r>
            <a:endParaRPr lang="de-DE" sz="3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7BB4CCE-F190-123A-66AF-7503ABC1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Automatisierte Kollisionsbereinigung im Modell möglich (Aktualisierung Modelle, Bauteillisten, Pläne, etc.)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Kritische Bereiche identifizierbar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Planung verbessert sich zunehmend mit der Verfügbarkeit von Vermessungsdaten</a:t>
            </a:r>
          </a:p>
          <a:p>
            <a:endParaRPr lang="de-D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Anpassungsmöglichkeiten sind festzulegen und zu priorisieren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Viele Lösungen – Metrik(en) zur Auswahl der Vorzugsvariante erforderlich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Kopplung mit Bemessung zur Bewertung des angepassten Ankers sinnvoll</a:t>
            </a:r>
          </a:p>
        </p:txBody>
      </p:sp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6A4DBB53-BABB-5222-1DC5-95164D62B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49F4E-BA18-4E32-9F40-30A71F32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FCFC66-FB0B-4A73-A3D2-ED60A15C6264}"/>
              </a:ext>
            </a:extLst>
          </p:cNvPr>
          <p:cNvSpPr/>
          <p:nvPr/>
        </p:nvSpPr>
        <p:spPr>
          <a:xfrm>
            <a:off x="-96688" y="-55306"/>
            <a:ext cx="12457384" cy="6913306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4943CE-FF0E-4496-A9ED-53CCEACB8D2C}"/>
              </a:ext>
            </a:extLst>
          </p:cNvPr>
          <p:cNvSpPr/>
          <p:nvPr/>
        </p:nvSpPr>
        <p:spPr>
          <a:xfrm>
            <a:off x="-96688" y="-55306"/>
            <a:ext cx="12457384" cy="69133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50000">
                <a:srgbClr val="A50034">
                  <a:shade val="67500"/>
                  <a:satMod val="115000"/>
                </a:srgbClr>
              </a:gs>
              <a:gs pos="100000">
                <a:srgbClr val="A5003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DF0BCF-1C4C-7E9B-BBB2-737EA25A8F2F}"/>
              </a:ext>
            </a:extLst>
          </p:cNvPr>
          <p:cNvSpPr txBox="1"/>
          <p:nvPr/>
        </p:nvSpPr>
        <p:spPr>
          <a:xfrm>
            <a:off x="7176120" y="6053435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Vielen Dank für die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421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241A-29C1-F10B-0F48-6CE8549E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Problemstellung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27D01-5B22-5233-CA1C-EABC7CB9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2</a:t>
            </a:fld>
            <a:endParaRPr lang="de-DE" alt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7342913-3948-540B-5F21-B3BE4178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008" y="3037314"/>
            <a:ext cx="5257256" cy="268681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CE4A0-E89C-613B-92F1-56451ECE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6" y="2644864"/>
            <a:ext cx="5325136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3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32CBE-65EB-9CCC-DE4B-49EE8E51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Problemstellung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E55F98E-2C7F-5B7F-7EFA-CB2B2660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463040"/>
            <a:ext cx="3816424" cy="343139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FD06B4-7EAC-33DB-37F8-39A9C277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8CD4D1-D72C-7391-9B3F-266B919A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556792"/>
            <a:ext cx="4107432" cy="29307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5CEF84F-0BA7-6A07-3DC0-749A2950A665}"/>
              </a:ext>
            </a:extLst>
          </p:cNvPr>
          <p:cNvSpPr txBox="1"/>
          <p:nvPr/>
        </p:nvSpPr>
        <p:spPr>
          <a:xfrm>
            <a:off x="1883532" y="517441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Wie kann Kollisionen von Ankern mit anderen Bauteilen präventiv entgegengewirkt werden?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3B6D3276-B81E-FB62-9BA8-5B1E3DAF87DD}"/>
              </a:ext>
            </a:extLst>
          </p:cNvPr>
          <p:cNvSpPr/>
          <p:nvPr/>
        </p:nvSpPr>
        <p:spPr>
          <a:xfrm rot="16200000">
            <a:off x="7643817" y="4040713"/>
            <a:ext cx="288032" cy="223295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4826D6-4969-AD39-8C7A-25EB7734360A}"/>
              </a:ext>
            </a:extLst>
          </p:cNvPr>
          <p:cNvSpPr txBox="1"/>
          <p:nvPr/>
        </p:nvSpPr>
        <p:spPr>
          <a:xfrm>
            <a:off x="4849315" y="4470211"/>
            <a:ext cx="587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wie Leitungen, weitere Anker,  Bestandsbauwerke, Sperrzonen, …</a:t>
            </a:r>
          </a:p>
        </p:txBody>
      </p:sp>
    </p:spTree>
    <p:extLst>
      <p:ext uri="{BB962C8B-B14F-4D97-AF65-F5344CB8AC3E}">
        <p14:creationId xmlns:p14="http://schemas.microsoft.com/office/powerpoint/2010/main" val="66712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04CFBFC9-DB6F-4709-9081-67120201F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Hintergrund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958273-5BFD-4BD6-8087-3629A804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4</a:t>
            </a:fld>
            <a:endParaRPr lang="de-DE" alt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0A7384E-841A-14BF-48E0-4B5F4743E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68896" y="1628800"/>
            <a:ext cx="11382572" cy="685799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68A6BC-A56E-82B5-FB7D-F807058DCD1B}"/>
              </a:ext>
            </a:extLst>
          </p:cNvPr>
          <p:cNvSpPr txBox="1"/>
          <p:nvPr/>
        </p:nvSpPr>
        <p:spPr>
          <a:xfrm>
            <a:off x="767408" y="3284984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9D000E-AE5C-24D8-D10D-C06183C91362}"/>
              </a:ext>
            </a:extLst>
          </p:cNvPr>
          <p:cNvSpPr txBox="1"/>
          <p:nvPr/>
        </p:nvSpPr>
        <p:spPr>
          <a:xfrm>
            <a:off x="1919536" y="4330625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E4E107-5CCE-FC9B-5B1C-EF056E2490F3}"/>
              </a:ext>
            </a:extLst>
          </p:cNvPr>
          <p:cNvSpPr txBox="1"/>
          <p:nvPr/>
        </p:nvSpPr>
        <p:spPr>
          <a:xfrm>
            <a:off x="623392" y="5253955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90A2C0E-A0A9-B7D9-9E3B-29F91718A430}"/>
              </a:ext>
            </a:extLst>
          </p:cNvPr>
          <p:cNvSpPr/>
          <p:nvPr/>
        </p:nvSpPr>
        <p:spPr>
          <a:xfrm>
            <a:off x="1991544" y="4221088"/>
            <a:ext cx="792088" cy="7920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01749E-94DF-A15E-7438-F07F148395A0}"/>
              </a:ext>
            </a:extLst>
          </p:cNvPr>
          <p:cNvSpPr/>
          <p:nvPr/>
        </p:nvSpPr>
        <p:spPr>
          <a:xfrm>
            <a:off x="1919536" y="4293096"/>
            <a:ext cx="792088" cy="79208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AD8BBC-5123-4AEA-25B7-C6089D1A6A32}"/>
              </a:ext>
            </a:extLst>
          </p:cNvPr>
          <p:cNvSpPr txBox="1"/>
          <p:nvPr/>
        </p:nvSpPr>
        <p:spPr>
          <a:xfrm>
            <a:off x="7253436" y="2470781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Herstellungstoleranzen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(DIN EN 1537 </a:t>
            </a:r>
            <a:r>
              <a:rPr lang="de-D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i.V.m</a:t>
            </a: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DIN SPEC 18357)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Bohransatzpunkt 75 mm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Bohrachse 2°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Bohrlochabweichung max. 1/30 der Ankerlänge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68DA18E-E262-3874-4C3E-FDD5ED446291}"/>
              </a:ext>
            </a:extLst>
          </p:cNvPr>
          <p:cNvCxnSpPr/>
          <p:nvPr/>
        </p:nvCxnSpPr>
        <p:spPr>
          <a:xfrm flipV="1">
            <a:off x="1343472" y="3717032"/>
            <a:ext cx="3456384" cy="18722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2F32E84-59ED-A629-E8A2-D685CC58D373}"/>
              </a:ext>
            </a:extLst>
          </p:cNvPr>
          <p:cNvCxnSpPr>
            <a:cxnSpLocks/>
          </p:cNvCxnSpPr>
          <p:nvPr/>
        </p:nvCxnSpPr>
        <p:spPr>
          <a:xfrm flipV="1">
            <a:off x="1487488" y="3717032"/>
            <a:ext cx="3312368" cy="20882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7756937-4BF1-7D17-572C-527E7EDB2B5E}"/>
              </a:ext>
            </a:extLst>
          </p:cNvPr>
          <p:cNvCxnSpPr>
            <a:cxnSpLocks/>
          </p:cNvCxnSpPr>
          <p:nvPr/>
        </p:nvCxnSpPr>
        <p:spPr>
          <a:xfrm flipV="1">
            <a:off x="1360290" y="3746649"/>
            <a:ext cx="3439566" cy="20586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4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rametrischer anker3">
            <a:hlinkClick r:id="" action="ppaction://media"/>
            <a:extLst>
              <a:ext uri="{FF2B5EF4-FFF2-40B4-BE49-F238E27FC236}">
                <a16:creationId xmlns:a16="http://schemas.microsoft.com/office/drawing/2014/main" id="{88A583D8-C2AA-0001-C70D-87F706914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4654" y="1412776"/>
            <a:ext cx="8269756" cy="4652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3E5305-0C3D-A5A5-2061-292CBC5D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 Modellierung mit Toleranzkörpern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C926E-D9BB-435C-A160-EEC7AC15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Gängige Praxis (z.B. DAUB-Empfehlung)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Zur Kollisionsprüfung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Bei der Modellierung sichtbar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Flexibel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A20E5E-7517-872C-794C-956459DD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5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13383A-0A96-BF49-9EB9-37BB6F31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5" y="3789040"/>
            <a:ext cx="4207014" cy="22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29FA3-AB07-468B-74CC-E6F7A65C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 Modellierung mit Toleranzkörpern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AA2272-6277-7C53-91D8-7F6CEA84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160" y="2276872"/>
            <a:ext cx="4176464" cy="294664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Geeignet für: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automatisierte Kollisionserkennung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visuelle Kollisionserkennung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manuelle Beseitigung der Kollisionen (visuell)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E0618A-E0A0-6A37-1B82-C4587276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6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16CA79-BC7E-E762-F872-B6523525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7536160" cy="41060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B39886-C02C-961B-B3A0-867D932B0BF3}"/>
              </a:ext>
            </a:extLst>
          </p:cNvPr>
          <p:cNvSpPr txBox="1"/>
          <p:nvPr/>
        </p:nvSpPr>
        <p:spPr>
          <a:xfrm>
            <a:off x="7392144" y="5223520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potenziell: aufwändig, keine oder suboptimale Lösung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AB102D-7CC4-B6B1-2B7B-B8EA674EC532}"/>
              </a:ext>
            </a:extLst>
          </p:cNvPr>
          <p:cNvCxnSpPr>
            <a:stCxn id="7" idx="0"/>
          </p:cNvCxnSpPr>
          <p:nvPr/>
        </p:nvCxnSpPr>
        <p:spPr>
          <a:xfrm flipV="1">
            <a:off x="9408368" y="4725144"/>
            <a:ext cx="0" cy="498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20207-6483-5944-CBB2-3FC4F6FE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0DAE-27DA-ED6A-1223-F70D38B1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7639F0-452A-E7B9-D11B-86C43AD5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932CD53-391A-BE13-95E2-28217C14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375368"/>
            <a:ext cx="7200000" cy="476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CDE0DB-75FC-D1C0-C866-8738B495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369565"/>
            <a:ext cx="7200000" cy="476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BC9426-EBEE-FFC1-10EA-AB941EA6AA78}"/>
              </a:ext>
            </a:extLst>
          </p:cNvPr>
          <p:cNvSpPr txBox="1"/>
          <p:nvPr/>
        </p:nvSpPr>
        <p:spPr>
          <a:xfrm>
            <a:off x="8040216" y="2443615"/>
            <a:ext cx="330511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C50042"/>
              </a:buClr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Toleranzbereiche für:</a:t>
            </a:r>
          </a:p>
          <a:p>
            <a:pPr marL="287338" indent="-287338">
              <a:spcBef>
                <a:spcPct val="20000"/>
              </a:spcBef>
              <a:buClr>
                <a:srgbClr val="C50042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Anker</a:t>
            </a:r>
          </a:p>
          <a:p>
            <a:pPr marL="287338" indent="-287338">
              <a:spcBef>
                <a:spcPct val="20000"/>
              </a:spcBef>
              <a:buClr>
                <a:srgbClr val="C50042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Bestandskanal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6A80877-5CAB-26F1-6052-A646300F6E7A}"/>
              </a:ext>
            </a:extLst>
          </p:cNvPr>
          <p:cNvCxnSpPr>
            <a:stCxn id="13" idx="1"/>
          </p:cNvCxnSpPr>
          <p:nvPr/>
        </p:nvCxnSpPr>
        <p:spPr>
          <a:xfrm flipH="1">
            <a:off x="4511824" y="3117646"/>
            <a:ext cx="3528392" cy="1319466"/>
          </a:xfrm>
          <a:prstGeom prst="line">
            <a:avLst/>
          </a:prstGeom>
          <a:ln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74C806-0DF3-061E-E187-F3532CD08425}"/>
              </a:ext>
            </a:extLst>
          </p:cNvPr>
          <p:cNvCxnSpPr>
            <a:cxnSpLocks/>
          </p:cNvCxnSpPr>
          <p:nvPr/>
        </p:nvCxnSpPr>
        <p:spPr>
          <a:xfrm flipH="1">
            <a:off x="4367808" y="3573016"/>
            <a:ext cx="3672408" cy="146426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69B772F-9D57-901F-FA3D-D98FD4C0DCAF}"/>
              </a:ext>
            </a:extLst>
          </p:cNvPr>
          <p:cNvSpPr txBox="1"/>
          <p:nvPr/>
        </p:nvSpPr>
        <p:spPr>
          <a:xfrm>
            <a:off x="8060413" y="5583260"/>
            <a:ext cx="33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C50042"/>
              </a:buClr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Kollisionen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455DB9E-8D03-254E-C700-EEF8446FF57F}"/>
              </a:ext>
            </a:extLst>
          </p:cNvPr>
          <p:cNvCxnSpPr>
            <a:cxnSpLocks/>
          </p:cNvCxnSpPr>
          <p:nvPr/>
        </p:nvCxnSpPr>
        <p:spPr>
          <a:xfrm flipH="1" flipV="1">
            <a:off x="3647728" y="4465707"/>
            <a:ext cx="4392488" cy="1348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2F3FA52-B72C-8D96-2724-42B39253161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75520" y="4941168"/>
            <a:ext cx="6284893" cy="8729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167D4-8A7D-FDEB-3276-474D794A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1496F2-3AC9-12EE-2F18-9CA9C92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7885DE1-9993-6544-E294-555A4D1A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B7AAC65-C016-F051-4897-75414D171AF2}"/>
              </a:ext>
            </a:extLst>
          </p:cNvPr>
          <p:cNvSpPr txBox="1"/>
          <p:nvPr/>
        </p:nvSpPr>
        <p:spPr>
          <a:xfrm>
            <a:off x="-96688" y="1743199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VEREINFACHTER ABLAUF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11D6F169-5839-BB47-5C8D-36D4547A2E4C}"/>
              </a:ext>
            </a:extLst>
          </p:cNvPr>
          <p:cNvSpPr txBox="1"/>
          <p:nvPr/>
        </p:nvSpPr>
        <p:spPr>
          <a:xfrm>
            <a:off x="426116" y="2204864"/>
            <a:ext cx="93422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Für jeden Anker, der installiert werden soll: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	Prüfe, ob er mit einem Sperrbereich kollidiert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Wenn nein: 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Füge ihn den Sperrbereichen hinzu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Prüfe nun den nächsten Anker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Wenn ja: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Ermittle und sortiere die möglichen Anpassungen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8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Für jede mögliche Anpassung: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Passe den Anker an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Entferne die Anpassung aus der Liste möglicher Anpassungen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11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Führe 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(ohne 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aus</a:t>
            </a:r>
          </a:p>
          <a:p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 </a:t>
            </a:r>
          </a:p>
          <a:p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endParaRPr lang="de-DE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1B16-025B-88E0-D672-B3430B55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13BD8-CC09-F03E-123C-AF60F68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9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3901893-AEC8-072E-9479-5979D18B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pic>
        <p:nvPicPr>
          <p:cNvPr id="3" name="Grafik 2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089F992B-BB34-6F37-3A3B-30E695A31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4" y="130057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09FE13C-EBB7-474D-8FFF-87F287CDD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36" y="1303381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11" name="Grafik 10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8CFA85C5-CDFE-1CA5-8E33-FD034DFEC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86" y="130338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15" name="Grafik 1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753AD927-75D5-8439-5A0E-B2D04581A6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130566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21" name="Grafik 20" descr="Ein Bild, das Design, Screenshot, Origami enthält.&#10;&#10;Automatisch generierte Beschreibung">
            <a:extLst>
              <a:ext uri="{FF2B5EF4-FFF2-40B4-BE49-F238E27FC236}">
                <a16:creationId xmlns:a16="http://schemas.microsoft.com/office/drawing/2014/main" id="{C5BA8F8B-6647-DF2F-76F0-908A7100B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2" y="3046449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8BA6314C-CDDB-16E0-4711-BF8AD26CE7B9}"/>
              </a:ext>
            </a:extLst>
          </p:cNvPr>
          <p:cNvSpPr/>
          <p:nvPr/>
        </p:nvSpPr>
        <p:spPr>
          <a:xfrm>
            <a:off x="11391573" y="216933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7D3C7E3-A044-BEC9-7C72-7ACC494A659F}"/>
              </a:ext>
            </a:extLst>
          </p:cNvPr>
          <p:cNvSpPr/>
          <p:nvPr/>
        </p:nvSpPr>
        <p:spPr>
          <a:xfrm>
            <a:off x="11524409" y="216933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DD5968-4908-4A8B-C65D-DCEDA1908849}"/>
              </a:ext>
            </a:extLst>
          </p:cNvPr>
          <p:cNvSpPr/>
          <p:nvPr/>
        </p:nvSpPr>
        <p:spPr>
          <a:xfrm>
            <a:off x="11657245" y="217214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A2D4D9D5-5C89-B5E2-45ED-07AE564A7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44" y="304645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29" name="Grafik 28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0C13A157-C272-2459-6F3C-6F3580C3C8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3046927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31" name="Grafik 30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CC611ED0-C236-3AAC-FF8B-C62899EA4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86" y="3046449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4E97D71F-DCD3-01CF-6ECF-FA6D9F1D7395}"/>
              </a:ext>
            </a:extLst>
          </p:cNvPr>
          <p:cNvSpPr/>
          <p:nvPr/>
        </p:nvSpPr>
        <p:spPr>
          <a:xfrm>
            <a:off x="8828162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B4296F3-7865-200B-B55F-C9BD4852F8B1}"/>
              </a:ext>
            </a:extLst>
          </p:cNvPr>
          <p:cNvSpPr/>
          <p:nvPr/>
        </p:nvSpPr>
        <p:spPr>
          <a:xfrm>
            <a:off x="8960998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CBFE51A-27A3-402E-23DA-269D8A231119}"/>
              </a:ext>
            </a:extLst>
          </p:cNvPr>
          <p:cNvSpPr/>
          <p:nvPr/>
        </p:nvSpPr>
        <p:spPr>
          <a:xfrm>
            <a:off x="9093834" y="400507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B8EB45F3-B89A-D2E3-A1AD-A4B2CA9787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4787823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44" name="Grafik 43" descr="Ein Bild, das Design, Kunst, Origami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CB81AE-B809-1EC5-EC80-948F0A6916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91" y="478396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48" name="Grafik 47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16ABD8A5-A3A8-D43E-A67E-17909AE1B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86" y="478397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50" name="Grafik 49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72067CAF-26F4-453B-2F9F-28599C96A3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787822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51" name="Ellipse 50">
            <a:extLst>
              <a:ext uri="{FF2B5EF4-FFF2-40B4-BE49-F238E27FC236}">
                <a16:creationId xmlns:a16="http://schemas.microsoft.com/office/drawing/2014/main" id="{1398426A-E4AA-2A9E-289B-E90927DBD8CB}"/>
              </a:ext>
            </a:extLst>
          </p:cNvPr>
          <p:cNvSpPr/>
          <p:nvPr/>
        </p:nvSpPr>
        <p:spPr>
          <a:xfrm>
            <a:off x="11427573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76F4073-DB7F-A324-5AAB-06680FCB06AA}"/>
              </a:ext>
            </a:extLst>
          </p:cNvPr>
          <p:cNvSpPr/>
          <p:nvPr/>
        </p:nvSpPr>
        <p:spPr>
          <a:xfrm>
            <a:off x="11560409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C8FE3A3-6AAE-11FC-BA54-CD7E6249F107}"/>
              </a:ext>
            </a:extLst>
          </p:cNvPr>
          <p:cNvSpPr/>
          <p:nvPr/>
        </p:nvSpPr>
        <p:spPr>
          <a:xfrm>
            <a:off x="11693245" y="400507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CB03D66-B100-F490-CFF7-75596485601C}"/>
              </a:ext>
            </a:extLst>
          </p:cNvPr>
          <p:cNvSpPr/>
          <p:nvPr/>
        </p:nvSpPr>
        <p:spPr>
          <a:xfrm>
            <a:off x="479376" y="202532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D70E71C-B52A-5B2E-F73C-8CA0C0199713}"/>
              </a:ext>
            </a:extLst>
          </p:cNvPr>
          <p:cNvSpPr/>
          <p:nvPr/>
        </p:nvSpPr>
        <p:spPr>
          <a:xfrm>
            <a:off x="3212162" y="203367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517D07A-5989-5392-FA5B-F1EFA59BB0B1}"/>
              </a:ext>
            </a:extLst>
          </p:cNvPr>
          <p:cNvSpPr/>
          <p:nvPr/>
        </p:nvSpPr>
        <p:spPr>
          <a:xfrm>
            <a:off x="6135219" y="202532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C3A6B35-0301-A067-B4D2-0B4B753F0AF1}"/>
              </a:ext>
            </a:extLst>
          </p:cNvPr>
          <p:cNvSpPr/>
          <p:nvPr/>
        </p:nvSpPr>
        <p:spPr>
          <a:xfrm>
            <a:off x="9133235" y="2013187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75F44FE6-8550-D6CC-11CB-E1CA79DD14DC}"/>
              </a:ext>
            </a:extLst>
          </p:cNvPr>
          <p:cNvSpPr/>
          <p:nvPr/>
        </p:nvSpPr>
        <p:spPr>
          <a:xfrm>
            <a:off x="479376" y="3780690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89A7301-5D1D-E05F-0346-816EB99D6280}"/>
              </a:ext>
            </a:extLst>
          </p:cNvPr>
          <p:cNvSpPr/>
          <p:nvPr/>
        </p:nvSpPr>
        <p:spPr>
          <a:xfrm>
            <a:off x="3212162" y="3789040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39FCD96-7144-75E1-6759-3BFB9C9F5E45}"/>
              </a:ext>
            </a:extLst>
          </p:cNvPr>
          <p:cNvSpPr/>
          <p:nvPr/>
        </p:nvSpPr>
        <p:spPr>
          <a:xfrm>
            <a:off x="6135219" y="3780690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7C064DD-C349-DD96-F2DC-852C92114AB5}"/>
              </a:ext>
            </a:extLst>
          </p:cNvPr>
          <p:cNvSpPr/>
          <p:nvPr/>
        </p:nvSpPr>
        <p:spPr>
          <a:xfrm>
            <a:off x="9133235" y="3768554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B584E7F-65ED-3959-18CD-3B160EDF7CA7}"/>
              </a:ext>
            </a:extLst>
          </p:cNvPr>
          <p:cNvSpPr/>
          <p:nvPr/>
        </p:nvSpPr>
        <p:spPr>
          <a:xfrm>
            <a:off x="479376" y="536486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74F77E44-5C13-9E5A-D5A7-C3EC696C2228}"/>
              </a:ext>
            </a:extLst>
          </p:cNvPr>
          <p:cNvSpPr/>
          <p:nvPr/>
        </p:nvSpPr>
        <p:spPr>
          <a:xfrm>
            <a:off x="3212162" y="537321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93E3A7B-18A9-8F71-9861-F998D4B471EF}"/>
              </a:ext>
            </a:extLst>
          </p:cNvPr>
          <p:cNvSpPr/>
          <p:nvPr/>
        </p:nvSpPr>
        <p:spPr>
          <a:xfrm>
            <a:off x="6135219" y="536486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F5F109F-F39A-875E-3CAE-D366DCEA7162}"/>
              </a:ext>
            </a:extLst>
          </p:cNvPr>
          <p:cNvSpPr/>
          <p:nvPr/>
        </p:nvSpPr>
        <p:spPr>
          <a:xfrm>
            <a:off x="9133235" y="5352730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4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51" grpId="0" animBg="1"/>
      <p:bldP spid="52" grpId="0" animBg="1"/>
      <p:bldP spid="53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HSU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HSU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Mastervorlage</Template>
  <TotalTime>0</TotalTime>
  <Words>505</Words>
  <Application>Microsoft Office PowerPoint</Application>
  <PresentationFormat>Breitbild</PresentationFormat>
  <Paragraphs>100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HSU</vt:lpstr>
      <vt:lpstr>1_HSU</vt:lpstr>
      <vt:lpstr>Prävention von Verpressanker-Kollisionen mithilfe räumlicher Informationsmodelle</vt:lpstr>
      <vt:lpstr>Problemstellung</vt:lpstr>
      <vt:lpstr>Problemstellung</vt:lpstr>
      <vt:lpstr>Hintergrund</vt:lpstr>
      <vt:lpstr>BIM Modellierung mit Toleranzkörpern </vt:lpstr>
      <vt:lpstr>BIM Modellierung mit Toleranzkörpern</vt:lpstr>
      <vt:lpstr>Automatisierung der Kollisionsbereinigung</vt:lpstr>
      <vt:lpstr>Automatisierung der Kollisionsbereinigung</vt:lpstr>
      <vt:lpstr>Automatisierung der Kollisionsbereinigung</vt:lpstr>
      <vt:lpstr>Automatisierung der Kollisionsbereinigung Mögliche Anpassungen</vt:lpstr>
      <vt:lpstr>Automatisierung der Kollisionsbereinigung Einfluss Reihenfolge der Ankeranpassung</vt:lpstr>
      <vt:lpstr>Automatisierung der Kollisionsbereinigung Implementierungsdetails</vt:lpstr>
      <vt:lpstr>Fazit und 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Bodendynamik</dc:title>
  <dc:creator>S_Henke</dc:creator>
  <cp:lastModifiedBy>Johannes Beck</cp:lastModifiedBy>
  <cp:revision>497</cp:revision>
  <dcterms:created xsi:type="dcterms:W3CDTF">2019-04-11T11:48:11Z</dcterms:created>
  <dcterms:modified xsi:type="dcterms:W3CDTF">2025-03-21T11:25:13Z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fd2079b-6d85-4185-8122-5cca51dad164_Enabled">
    <vt:lpwstr>true</vt:lpwstr>
  </property>
  <property fmtid="{D5CDD505-2E9C-101B-9397-08002B2CF9AE}" pid="3" name="MSIP_Label_8fd2079b-6d85-4185-8122-5cca51dad164_SetDate">
    <vt:lpwstr>2024-11-05T14:51:04Z</vt:lpwstr>
  </property>
  <property fmtid="{D5CDD505-2E9C-101B-9397-08002B2CF9AE}" pid="4" name="MSIP_Label_8fd2079b-6d85-4185-8122-5cca51dad164_Method">
    <vt:lpwstr>Standard</vt:lpwstr>
  </property>
  <property fmtid="{D5CDD505-2E9C-101B-9397-08002B2CF9AE}" pid="5" name="MSIP_Label_8fd2079b-6d85-4185-8122-5cca51dad164_Name">
    <vt:lpwstr>Öffentlich</vt:lpwstr>
  </property>
  <property fmtid="{D5CDD505-2E9C-101B-9397-08002B2CF9AE}" pid="6" name="MSIP_Label_8fd2079b-6d85-4185-8122-5cca51dad164_SiteId">
    <vt:lpwstr>5832f73f-b0fa-45a0-80d9-7e32bd7fa822</vt:lpwstr>
  </property>
  <property fmtid="{D5CDD505-2E9C-101B-9397-08002B2CF9AE}" pid="7" name="MSIP_Label_8fd2079b-6d85-4185-8122-5cca51dad164_ActionId">
    <vt:lpwstr>9be17d1e-00c9-44c0-adbd-1048d9cdfd19</vt:lpwstr>
  </property>
  <property fmtid="{D5CDD505-2E9C-101B-9397-08002B2CF9AE}" pid="8" name="MSIP_Label_8fd2079b-6d85-4185-8122-5cca51dad164_ContentBits">
    <vt:lpwstr>0</vt:lpwstr>
  </property>
</Properties>
</file>